
<file path=[Content_Types].xml><?xml version="1.0" encoding="utf-8"?>
<Types xmlns="http://schemas.openxmlformats.org/package/2006/content-types">
  <Default Extension="jpeg" ContentType="image/jpeg"/>
  <Default Extension="jpg" ContentType="image/jpeg"/>
  <Default Extension="OerCZXRA4FQzpMVWTXkBRRRXFRBWp1YGIY2W"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5"/>
  </p:notesMasterIdLst>
  <p:handoutMasterIdLst>
    <p:handoutMasterId r:id="rId16"/>
  </p:handoutMasterIdLst>
  <p:sldIdLst>
    <p:sldId id="257" r:id="rId5"/>
    <p:sldId id="277" r:id="rId6"/>
    <p:sldId id="270" r:id="rId7"/>
    <p:sldId id="279" r:id="rId8"/>
    <p:sldId id="384" r:id="rId9"/>
    <p:sldId id="268" r:id="rId10"/>
    <p:sldId id="392" r:id="rId11"/>
    <p:sldId id="321" r:id="rId12"/>
    <p:sldId id="317" r:id="rId13"/>
    <p:sldId id="39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725" autoAdjust="0"/>
  </p:normalViewPr>
  <p:slideViewPr>
    <p:cSldViewPr snapToGrid="0">
      <p:cViewPr varScale="1">
        <p:scale>
          <a:sx n="114" d="100"/>
          <a:sy n="114" d="100"/>
        </p:scale>
        <p:origin x="414" y="10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Significant decrease of the average primary students GPA</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0768285727811076E-2"/>
          <c:y val="0.15725143233609609"/>
          <c:w val="0.96090935526846721"/>
          <c:h val="0.69340117823180802"/>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Sheet1!$A$2:$A$3</c:f>
              <c:numCache>
                <c:formatCode>General</c:formatCode>
                <c:ptCount val="2"/>
                <c:pt idx="0">
                  <c:v>2019</c:v>
                </c:pt>
                <c:pt idx="1">
                  <c:v>2022</c:v>
                </c:pt>
              </c:numCache>
            </c:numRef>
          </c:cat>
          <c:val>
            <c:numRef>
              <c:f>Sheet1!$B$2:$B$3</c:f>
              <c:numCache>
                <c:formatCode>General</c:formatCode>
                <c:ptCount val="2"/>
                <c:pt idx="0">
                  <c:v>4.7</c:v>
                </c:pt>
                <c:pt idx="1">
                  <c:v>3.3</c:v>
                </c:pt>
              </c:numCache>
            </c:numRef>
          </c:val>
          <c:extLst>
            <c:ext xmlns:c16="http://schemas.microsoft.com/office/drawing/2014/chart" uri="{C3380CC4-5D6E-409C-BE32-E72D297353CC}">
              <c16:uniqueId val="{00000000-7ECE-42EF-9EA5-4148A3E70204}"/>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28448"/>
        <c:crosses val="autoZero"/>
        <c:auto val="1"/>
        <c:lblAlgn val="ctr"/>
        <c:lblOffset val="100"/>
        <c:noMultiLvlLbl val="0"/>
      </c:catAx>
      <c:valAx>
        <c:axId val="12875284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3">
  <a:schemeClr val="accent1"/>
  <a:schemeClr val="accent1"/>
  <a:schemeClr val="accent1"/>
  <a:schemeClr val="accent1"/>
  <a:schemeClr val="accent1"/>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3B0922-C10B-46B8-89E3-FDB130D3AF8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52CF5D8-F218-4047-B831-73CA08719B38}">
      <dgm:prSet/>
      <dgm:spPr/>
      <dgm:t>
        <a:bodyPr/>
        <a:lstStyle/>
        <a:p>
          <a:pPr>
            <a:lnSpc>
              <a:spcPct val="100000"/>
            </a:lnSpc>
          </a:pPr>
          <a:r>
            <a:rPr lang="en-US"/>
            <a:t>Lack of focus </a:t>
          </a:r>
        </a:p>
      </dgm:t>
    </dgm:pt>
    <dgm:pt modelId="{D27583C5-B313-4B4E-B13A-A7AF218571A8}" type="parTrans" cxnId="{E0127A06-3F98-4B66-A8E4-D066FC90E50C}">
      <dgm:prSet/>
      <dgm:spPr/>
      <dgm:t>
        <a:bodyPr/>
        <a:lstStyle/>
        <a:p>
          <a:endParaRPr lang="en-US"/>
        </a:p>
      </dgm:t>
    </dgm:pt>
    <dgm:pt modelId="{3CF071BF-8C16-4A1A-AD61-7AAB759946E8}" type="sibTrans" cxnId="{E0127A06-3F98-4B66-A8E4-D066FC90E50C}">
      <dgm:prSet/>
      <dgm:spPr/>
      <dgm:t>
        <a:bodyPr/>
        <a:lstStyle/>
        <a:p>
          <a:endParaRPr lang="en-US"/>
        </a:p>
      </dgm:t>
    </dgm:pt>
    <dgm:pt modelId="{F3D13AC7-1D5E-4DF6-8CE4-63C1B1B32423}">
      <dgm:prSet/>
      <dgm:spPr/>
      <dgm:t>
        <a:bodyPr/>
        <a:lstStyle/>
        <a:p>
          <a:pPr>
            <a:lnSpc>
              <a:spcPct val="100000"/>
            </a:lnSpc>
          </a:pPr>
          <a:r>
            <a:rPr lang="en-US"/>
            <a:t>Technological Distractions</a:t>
          </a:r>
        </a:p>
      </dgm:t>
    </dgm:pt>
    <dgm:pt modelId="{97836E83-2864-4D79-A0E3-AAB3B0A44420}" type="parTrans" cxnId="{D0796787-245F-4679-83C7-C08637A206B5}">
      <dgm:prSet/>
      <dgm:spPr/>
      <dgm:t>
        <a:bodyPr/>
        <a:lstStyle/>
        <a:p>
          <a:endParaRPr lang="en-US"/>
        </a:p>
      </dgm:t>
    </dgm:pt>
    <dgm:pt modelId="{B0A7FFE2-8FA2-499B-B374-9CB6570A362E}" type="sibTrans" cxnId="{D0796787-245F-4679-83C7-C08637A206B5}">
      <dgm:prSet/>
      <dgm:spPr/>
      <dgm:t>
        <a:bodyPr/>
        <a:lstStyle/>
        <a:p>
          <a:endParaRPr lang="en-US"/>
        </a:p>
      </dgm:t>
    </dgm:pt>
    <dgm:pt modelId="{52E060CB-5F77-463D-8F71-74CE0F54876B}">
      <dgm:prSet/>
      <dgm:spPr/>
      <dgm:t>
        <a:bodyPr/>
        <a:lstStyle/>
        <a:p>
          <a:pPr>
            <a:lnSpc>
              <a:spcPct val="100000"/>
            </a:lnSpc>
          </a:pPr>
          <a:r>
            <a:rPr lang="en-US"/>
            <a:t>Persistent desire for online games</a:t>
          </a:r>
        </a:p>
      </dgm:t>
    </dgm:pt>
    <dgm:pt modelId="{34B466D6-8B53-4A00-9BE4-25DA36613CCB}" type="parTrans" cxnId="{745CC8A7-57FA-4B84-9FD5-BC6E636C0FE0}">
      <dgm:prSet/>
      <dgm:spPr/>
      <dgm:t>
        <a:bodyPr/>
        <a:lstStyle/>
        <a:p>
          <a:endParaRPr lang="en-US"/>
        </a:p>
      </dgm:t>
    </dgm:pt>
    <dgm:pt modelId="{312E12F5-4271-497E-9B25-95A076CABA62}" type="sibTrans" cxnId="{745CC8A7-57FA-4B84-9FD5-BC6E636C0FE0}">
      <dgm:prSet/>
      <dgm:spPr/>
      <dgm:t>
        <a:bodyPr/>
        <a:lstStyle/>
        <a:p>
          <a:endParaRPr lang="en-US"/>
        </a:p>
      </dgm:t>
    </dgm:pt>
    <dgm:pt modelId="{BF276B42-629E-443B-B6F6-4C70714F126C}" type="pres">
      <dgm:prSet presAssocID="{8A3B0922-C10B-46B8-89E3-FDB130D3AF88}" presName="root" presStyleCnt="0">
        <dgm:presLayoutVars>
          <dgm:dir/>
          <dgm:resizeHandles val="exact"/>
        </dgm:presLayoutVars>
      </dgm:prSet>
      <dgm:spPr/>
    </dgm:pt>
    <dgm:pt modelId="{06704B89-E9E6-4812-A025-6CF3F13E77AC}" type="pres">
      <dgm:prSet presAssocID="{552CF5D8-F218-4047-B831-73CA08719B38}" presName="compNode" presStyleCnt="0"/>
      <dgm:spPr/>
    </dgm:pt>
    <dgm:pt modelId="{CE425830-B2A0-4113-B369-397E231CCB42}" type="pres">
      <dgm:prSet presAssocID="{552CF5D8-F218-4047-B831-73CA08719B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40954C4E-508F-4FD2-B98A-6B53C826D112}" type="pres">
      <dgm:prSet presAssocID="{552CF5D8-F218-4047-B831-73CA08719B38}" presName="spaceRect" presStyleCnt="0"/>
      <dgm:spPr/>
    </dgm:pt>
    <dgm:pt modelId="{4C559693-56A2-4E91-B155-9C6D7E6FC36B}" type="pres">
      <dgm:prSet presAssocID="{552CF5D8-F218-4047-B831-73CA08719B38}" presName="textRect" presStyleLbl="revTx" presStyleIdx="0" presStyleCnt="3">
        <dgm:presLayoutVars>
          <dgm:chMax val="1"/>
          <dgm:chPref val="1"/>
        </dgm:presLayoutVars>
      </dgm:prSet>
      <dgm:spPr/>
    </dgm:pt>
    <dgm:pt modelId="{49C4D047-4E04-4DCD-99E6-04771D9F2DC4}" type="pres">
      <dgm:prSet presAssocID="{3CF071BF-8C16-4A1A-AD61-7AAB759946E8}" presName="sibTrans" presStyleCnt="0"/>
      <dgm:spPr/>
    </dgm:pt>
    <dgm:pt modelId="{D4BE9AB0-92CA-4026-AD59-3FF73E2702D6}" type="pres">
      <dgm:prSet presAssocID="{F3D13AC7-1D5E-4DF6-8CE4-63C1B1B32423}" presName="compNode" presStyleCnt="0"/>
      <dgm:spPr/>
    </dgm:pt>
    <dgm:pt modelId="{9A5E1F92-A904-43F7-A316-5AE3DFA9AECB}" type="pres">
      <dgm:prSet presAssocID="{F3D13AC7-1D5E-4DF6-8CE4-63C1B1B324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841F0EC4-F221-4D7D-8C31-A79C2312564A}" type="pres">
      <dgm:prSet presAssocID="{F3D13AC7-1D5E-4DF6-8CE4-63C1B1B32423}" presName="spaceRect" presStyleCnt="0"/>
      <dgm:spPr/>
    </dgm:pt>
    <dgm:pt modelId="{78F0E24A-19C8-48F7-8F07-3744ED0F91DD}" type="pres">
      <dgm:prSet presAssocID="{F3D13AC7-1D5E-4DF6-8CE4-63C1B1B32423}" presName="textRect" presStyleLbl="revTx" presStyleIdx="1" presStyleCnt="3">
        <dgm:presLayoutVars>
          <dgm:chMax val="1"/>
          <dgm:chPref val="1"/>
        </dgm:presLayoutVars>
      </dgm:prSet>
      <dgm:spPr/>
    </dgm:pt>
    <dgm:pt modelId="{6C411595-F6DB-42D8-B339-063FB7BAD6E9}" type="pres">
      <dgm:prSet presAssocID="{B0A7FFE2-8FA2-499B-B374-9CB6570A362E}" presName="sibTrans" presStyleCnt="0"/>
      <dgm:spPr/>
    </dgm:pt>
    <dgm:pt modelId="{CBF9DF70-7EAD-4A64-A82F-6071302E8A66}" type="pres">
      <dgm:prSet presAssocID="{52E060CB-5F77-463D-8F71-74CE0F54876B}" presName="compNode" presStyleCnt="0"/>
      <dgm:spPr/>
    </dgm:pt>
    <dgm:pt modelId="{D31333C6-0487-4928-9D8A-8CAEFFE2C7DB}" type="pres">
      <dgm:prSet presAssocID="{52E060CB-5F77-463D-8F71-74CE0F5487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me controller"/>
        </a:ext>
      </dgm:extLst>
    </dgm:pt>
    <dgm:pt modelId="{536A49F7-D00E-4296-A583-DB44CA70A5A6}" type="pres">
      <dgm:prSet presAssocID="{52E060CB-5F77-463D-8F71-74CE0F54876B}" presName="spaceRect" presStyleCnt="0"/>
      <dgm:spPr/>
    </dgm:pt>
    <dgm:pt modelId="{AA6324C7-9BA3-4FBB-81C4-47A6BCEC9816}" type="pres">
      <dgm:prSet presAssocID="{52E060CB-5F77-463D-8F71-74CE0F54876B}" presName="textRect" presStyleLbl="revTx" presStyleIdx="2" presStyleCnt="3">
        <dgm:presLayoutVars>
          <dgm:chMax val="1"/>
          <dgm:chPref val="1"/>
        </dgm:presLayoutVars>
      </dgm:prSet>
      <dgm:spPr/>
    </dgm:pt>
  </dgm:ptLst>
  <dgm:cxnLst>
    <dgm:cxn modelId="{E0127A06-3F98-4B66-A8E4-D066FC90E50C}" srcId="{8A3B0922-C10B-46B8-89E3-FDB130D3AF88}" destId="{552CF5D8-F218-4047-B831-73CA08719B38}" srcOrd="0" destOrd="0" parTransId="{D27583C5-B313-4B4E-B13A-A7AF218571A8}" sibTransId="{3CF071BF-8C16-4A1A-AD61-7AAB759946E8}"/>
    <dgm:cxn modelId="{04C0A681-37B9-442D-A687-FA5F7F873B2A}" type="presOf" srcId="{F3D13AC7-1D5E-4DF6-8CE4-63C1B1B32423}" destId="{78F0E24A-19C8-48F7-8F07-3744ED0F91DD}" srcOrd="0" destOrd="0" presId="urn:microsoft.com/office/officeart/2018/2/layout/IconLabelList"/>
    <dgm:cxn modelId="{18C3FC82-8E97-4684-AF69-DB9090AAD237}" type="presOf" srcId="{52E060CB-5F77-463D-8F71-74CE0F54876B}" destId="{AA6324C7-9BA3-4FBB-81C4-47A6BCEC9816}" srcOrd="0" destOrd="0" presId="urn:microsoft.com/office/officeart/2018/2/layout/IconLabelList"/>
    <dgm:cxn modelId="{D0796787-245F-4679-83C7-C08637A206B5}" srcId="{8A3B0922-C10B-46B8-89E3-FDB130D3AF88}" destId="{F3D13AC7-1D5E-4DF6-8CE4-63C1B1B32423}" srcOrd="1" destOrd="0" parTransId="{97836E83-2864-4D79-A0E3-AAB3B0A44420}" sibTransId="{B0A7FFE2-8FA2-499B-B374-9CB6570A362E}"/>
    <dgm:cxn modelId="{745CC8A7-57FA-4B84-9FD5-BC6E636C0FE0}" srcId="{8A3B0922-C10B-46B8-89E3-FDB130D3AF88}" destId="{52E060CB-5F77-463D-8F71-74CE0F54876B}" srcOrd="2" destOrd="0" parTransId="{34B466D6-8B53-4A00-9BE4-25DA36613CCB}" sibTransId="{312E12F5-4271-497E-9B25-95A076CABA62}"/>
    <dgm:cxn modelId="{3EB9FCCE-8A94-4AF4-8A9B-2365324FAC68}" type="presOf" srcId="{552CF5D8-F218-4047-B831-73CA08719B38}" destId="{4C559693-56A2-4E91-B155-9C6D7E6FC36B}" srcOrd="0" destOrd="0" presId="urn:microsoft.com/office/officeart/2018/2/layout/IconLabelList"/>
    <dgm:cxn modelId="{3BCDE0FC-D57C-4CD3-857A-33339924C3BB}" type="presOf" srcId="{8A3B0922-C10B-46B8-89E3-FDB130D3AF88}" destId="{BF276B42-629E-443B-B6F6-4C70714F126C}" srcOrd="0" destOrd="0" presId="urn:microsoft.com/office/officeart/2018/2/layout/IconLabelList"/>
    <dgm:cxn modelId="{0A214EF2-689C-4CAF-88DC-0E8F9F36AF9B}" type="presParOf" srcId="{BF276B42-629E-443B-B6F6-4C70714F126C}" destId="{06704B89-E9E6-4812-A025-6CF3F13E77AC}" srcOrd="0" destOrd="0" presId="urn:microsoft.com/office/officeart/2018/2/layout/IconLabelList"/>
    <dgm:cxn modelId="{6628AD7E-015C-4E0D-AE77-CF5F37846AE7}" type="presParOf" srcId="{06704B89-E9E6-4812-A025-6CF3F13E77AC}" destId="{CE425830-B2A0-4113-B369-397E231CCB42}" srcOrd="0" destOrd="0" presId="urn:microsoft.com/office/officeart/2018/2/layout/IconLabelList"/>
    <dgm:cxn modelId="{9722F5BF-DD1F-4EA5-AE77-CD5F67E4ED31}" type="presParOf" srcId="{06704B89-E9E6-4812-A025-6CF3F13E77AC}" destId="{40954C4E-508F-4FD2-B98A-6B53C826D112}" srcOrd="1" destOrd="0" presId="urn:microsoft.com/office/officeart/2018/2/layout/IconLabelList"/>
    <dgm:cxn modelId="{70A91AEB-074E-48F4-A389-3ECB2AF7ABB3}" type="presParOf" srcId="{06704B89-E9E6-4812-A025-6CF3F13E77AC}" destId="{4C559693-56A2-4E91-B155-9C6D7E6FC36B}" srcOrd="2" destOrd="0" presId="urn:microsoft.com/office/officeart/2018/2/layout/IconLabelList"/>
    <dgm:cxn modelId="{6325E563-5650-4331-B837-11B9776848A3}" type="presParOf" srcId="{BF276B42-629E-443B-B6F6-4C70714F126C}" destId="{49C4D047-4E04-4DCD-99E6-04771D9F2DC4}" srcOrd="1" destOrd="0" presId="urn:microsoft.com/office/officeart/2018/2/layout/IconLabelList"/>
    <dgm:cxn modelId="{DB420DAC-186B-4E04-80F9-BD4B403704B5}" type="presParOf" srcId="{BF276B42-629E-443B-B6F6-4C70714F126C}" destId="{D4BE9AB0-92CA-4026-AD59-3FF73E2702D6}" srcOrd="2" destOrd="0" presId="urn:microsoft.com/office/officeart/2018/2/layout/IconLabelList"/>
    <dgm:cxn modelId="{17ECB31A-E9B5-4328-9B8E-2BF98AF87304}" type="presParOf" srcId="{D4BE9AB0-92CA-4026-AD59-3FF73E2702D6}" destId="{9A5E1F92-A904-43F7-A316-5AE3DFA9AECB}" srcOrd="0" destOrd="0" presId="urn:microsoft.com/office/officeart/2018/2/layout/IconLabelList"/>
    <dgm:cxn modelId="{AE288448-D8CB-4F63-87BE-7EF568442C06}" type="presParOf" srcId="{D4BE9AB0-92CA-4026-AD59-3FF73E2702D6}" destId="{841F0EC4-F221-4D7D-8C31-A79C2312564A}" srcOrd="1" destOrd="0" presId="urn:microsoft.com/office/officeart/2018/2/layout/IconLabelList"/>
    <dgm:cxn modelId="{BBC3A2E3-B5C9-4946-9E78-C83354C65F3A}" type="presParOf" srcId="{D4BE9AB0-92CA-4026-AD59-3FF73E2702D6}" destId="{78F0E24A-19C8-48F7-8F07-3744ED0F91DD}" srcOrd="2" destOrd="0" presId="urn:microsoft.com/office/officeart/2018/2/layout/IconLabelList"/>
    <dgm:cxn modelId="{7CD9CCCC-29E0-4FFF-8918-2DAE746C16AE}" type="presParOf" srcId="{BF276B42-629E-443B-B6F6-4C70714F126C}" destId="{6C411595-F6DB-42D8-B339-063FB7BAD6E9}" srcOrd="3" destOrd="0" presId="urn:microsoft.com/office/officeart/2018/2/layout/IconLabelList"/>
    <dgm:cxn modelId="{0408A319-0C4A-4251-B964-6BC0B57980DE}" type="presParOf" srcId="{BF276B42-629E-443B-B6F6-4C70714F126C}" destId="{CBF9DF70-7EAD-4A64-A82F-6071302E8A66}" srcOrd="4" destOrd="0" presId="urn:microsoft.com/office/officeart/2018/2/layout/IconLabelList"/>
    <dgm:cxn modelId="{71B9F1A9-C767-4C5D-88F8-283DD21EC171}" type="presParOf" srcId="{CBF9DF70-7EAD-4A64-A82F-6071302E8A66}" destId="{D31333C6-0487-4928-9D8A-8CAEFFE2C7DB}" srcOrd="0" destOrd="0" presId="urn:microsoft.com/office/officeart/2018/2/layout/IconLabelList"/>
    <dgm:cxn modelId="{DF5EEA9D-2C2E-44D9-9586-6D570F207A11}" type="presParOf" srcId="{CBF9DF70-7EAD-4A64-A82F-6071302E8A66}" destId="{536A49F7-D00E-4296-A583-DB44CA70A5A6}" srcOrd="1" destOrd="0" presId="urn:microsoft.com/office/officeart/2018/2/layout/IconLabelList"/>
    <dgm:cxn modelId="{C8D90C53-8E3C-443C-B7FA-4A87DD974A73}" type="presParOf" srcId="{CBF9DF70-7EAD-4A64-A82F-6071302E8A66}" destId="{AA6324C7-9BA3-4FBB-81C4-47A6BCEC981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25830-B2A0-4113-B369-397E231CCB42}">
      <dsp:nvSpPr>
        <dsp:cNvPr id="0" name=""/>
        <dsp:cNvSpPr/>
      </dsp:nvSpPr>
      <dsp:spPr>
        <a:xfrm>
          <a:off x="448033" y="948294"/>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559693-56A2-4E91-B155-9C6D7E6FC36B}">
      <dsp:nvSpPr>
        <dsp:cNvPr id="0" name=""/>
        <dsp:cNvSpPr/>
      </dsp:nvSpPr>
      <dsp:spPr>
        <a:xfrm>
          <a:off x="2823" y="1919681"/>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Lack of focus </a:t>
          </a:r>
        </a:p>
      </dsp:txBody>
      <dsp:txXfrm>
        <a:off x="2823" y="1919681"/>
        <a:ext cx="1618945" cy="647578"/>
      </dsp:txXfrm>
    </dsp:sp>
    <dsp:sp modelId="{9A5E1F92-A904-43F7-A316-5AE3DFA9AECB}">
      <dsp:nvSpPr>
        <dsp:cNvPr id="0" name=""/>
        <dsp:cNvSpPr/>
      </dsp:nvSpPr>
      <dsp:spPr>
        <a:xfrm>
          <a:off x="2350294" y="948294"/>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F0E24A-19C8-48F7-8F07-3744ED0F91DD}">
      <dsp:nvSpPr>
        <dsp:cNvPr id="0" name=""/>
        <dsp:cNvSpPr/>
      </dsp:nvSpPr>
      <dsp:spPr>
        <a:xfrm>
          <a:off x="1905084" y="1919681"/>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Technological Distractions</a:t>
          </a:r>
        </a:p>
      </dsp:txBody>
      <dsp:txXfrm>
        <a:off x="1905084" y="1919681"/>
        <a:ext cx="1618945" cy="647578"/>
      </dsp:txXfrm>
    </dsp:sp>
    <dsp:sp modelId="{D31333C6-0487-4928-9D8A-8CAEFFE2C7DB}">
      <dsp:nvSpPr>
        <dsp:cNvPr id="0" name=""/>
        <dsp:cNvSpPr/>
      </dsp:nvSpPr>
      <dsp:spPr>
        <a:xfrm>
          <a:off x="4252555" y="948294"/>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6324C7-9BA3-4FBB-81C4-47A6BCEC9816}">
      <dsp:nvSpPr>
        <dsp:cNvPr id="0" name=""/>
        <dsp:cNvSpPr/>
      </dsp:nvSpPr>
      <dsp:spPr>
        <a:xfrm>
          <a:off x="3807345" y="1919681"/>
          <a:ext cx="1618945" cy="647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Persistent desire for online games</a:t>
          </a:r>
        </a:p>
      </dsp:txBody>
      <dsp:txXfrm>
        <a:off x="3807345" y="1919681"/>
        <a:ext cx="1618945" cy="6475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12/8/2023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584924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9633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892152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586550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s://www.izheteng.site/2020/01/13/2020-01-13-VR%E3%80%81AR%E3%80%81MR/"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cosvernauta.com/2020/08/free-recursos-sobre-como-programar-en-diferentes-lenguajes-programacion-linux.html" TargetMode="External"/><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s://www.deviantart.com/setsunafs/art/Dreambox-Logo-3rd-306879341" TargetMode="External"/><Relationship Id="rId5" Type="http://schemas.openxmlformats.org/officeDocument/2006/relationships/image" Target="../media/image14.OerCZXRA4FQzpMVWTXkBRRRXFRBWp1YGIY2W"/><Relationship Id="rId4" Type="http://schemas.openxmlformats.org/officeDocument/2006/relationships/hyperlink" Target="https://www.gameblast.com.br/2017/05/oculus-nao-estara-presente-e3-2017.html" TargetMode="External"/><Relationship Id="rId9" Type="http://schemas.openxmlformats.org/officeDocument/2006/relationships/image" Target="../media/image16.jpg"/></Relationships>
</file>

<file path=ppt/slides/_rels/slide7.xml.rels><?xml version="1.0" encoding="UTF-8" standalone="yes"?>
<Relationships xmlns="http://schemas.openxmlformats.org/package/2006/relationships"><Relationship Id="rId8" Type="http://schemas.openxmlformats.org/officeDocument/2006/relationships/hyperlink" Target="https://www.cosvernauta.com/2020/08/free-recursos-sobre-como-programar-en-diferentes-lenguajes-programacion-linux.html" TargetMode="External"/><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www.deviantart.com/setsunafs/art/Dreambox-Logo-3rd-306879341" TargetMode="External"/><Relationship Id="rId11" Type="http://schemas.openxmlformats.org/officeDocument/2006/relationships/hyperlink" Target="https://www.publicdomainpictures.net/en/view-image.php?image=282591&amp;picture=e-learning" TargetMode="External"/><Relationship Id="rId5" Type="http://schemas.openxmlformats.org/officeDocument/2006/relationships/image" Target="../media/image14.OerCZXRA4FQzpMVWTXkBRRRXFRBWp1YGIY2W"/><Relationship Id="rId10" Type="http://schemas.openxmlformats.org/officeDocument/2006/relationships/image" Target="../media/image17.jpg"/><Relationship Id="rId4" Type="http://schemas.openxmlformats.org/officeDocument/2006/relationships/hyperlink" Target="https://www.gameblast.com.br/2017/05/oculus-nao-estara-presente-e3-2017.html" TargetMode="External"/><Relationship Id="rId9"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a:t>The Learning Journey</a:t>
            </a:r>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93867"/>
            <a:ext cx="3963287" cy="2966324"/>
          </a:xfrm>
        </p:spPr>
        <p:txBody>
          <a:bodyPr>
            <a:normAutofit/>
          </a:bodyPr>
          <a:lstStyle/>
          <a:p>
            <a:r>
              <a:rPr lang="en-US" dirty="0"/>
              <a:t>A case study-oriented presentation</a:t>
            </a:r>
            <a:br>
              <a:rPr lang="en-US" dirty="0"/>
            </a:br>
            <a:r>
              <a:rPr lang="en-US" dirty="0"/>
              <a:t>by Yordan Yordanov (assistant professor and PhD candidate)</a:t>
            </a:r>
          </a:p>
        </p:txBody>
      </p:sp>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jordanov.jordan@ue-varna.bg</a:t>
            </a:r>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Tree>
    <p:extLst>
      <p:ext uri="{BB962C8B-B14F-4D97-AF65-F5344CB8AC3E}">
        <p14:creationId xmlns:p14="http://schemas.microsoft.com/office/powerpoint/2010/main" val="3247798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549275"/>
            <a:ext cx="3565525" cy="5543549"/>
          </a:xfrm>
        </p:spPr>
        <p:txBody>
          <a:bodyPr wrap="square" anchor="ctr">
            <a:normAutofit/>
          </a:bodyPr>
          <a:lstStyle/>
          <a:p>
            <a:r>
              <a:rPr lang="en-US" dirty="0"/>
              <a:t>The problem</a:t>
            </a:r>
          </a:p>
        </p:txBody>
      </p:sp>
      <p:sp>
        <p:nvSpPr>
          <p:cNvPr id="18" name="Rectangle 17">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normAutofit/>
          </a:bodyPr>
          <a:lstStyle/>
          <a:p>
            <a:pPr>
              <a:spcAft>
                <a:spcPts val="600"/>
              </a:spcAft>
            </a:pPr>
            <a:r>
              <a:rPr lang="en-US" dirty="0"/>
              <a:t>November 6, 2023</a:t>
            </a:r>
            <a:endParaRPr lang="en-US"/>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dirty="0"/>
              <a:t>Research by University of North Carolina at Chapel Hill</a:t>
            </a:r>
            <a:endParaRPr lang="en-US"/>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a:t>
            </a:fld>
            <a:endParaRPr lang="en-US"/>
          </a:p>
        </p:txBody>
      </p:sp>
      <p:graphicFrame>
        <p:nvGraphicFramePr>
          <p:cNvPr id="11" name="Content Placeholder 10" descr="Bar Chart Placeholder ">
            <a:extLst>
              <a:ext uri="{FF2B5EF4-FFF2-40B4-BE49-F238E27FC236}">
                <a16:creationId xmlns:a16="http://schemas.microsoft.com/office/drawing/2014/main" id="{E4A6D503-95F0-4FD3-86D4-D1170C6E2B64}"/>
              </a:ext>
            </a:extLst>
          </p:cNvPr>
          <p:cNvGraphicFramePr>
            <a:graphicFrameLocks noGrp="1"/>
          </p:cNvGraphicFramePr>
          <p:nvPr>
            <p:ph idx="1"/>
            <p:extLst>
              <p:ext uri="{D42A27DB-BD31-4B8C-83A1-F6EECF244321}">
                <p14:modId xmlns:p14="http://schemas.microsoft.com/office/powerpoint/2010/main" val="3089705889"/>
              </p:ext>
            </p:extLst>
          </p:nvPr>
        </p:nvGraphicFramePr>
        <p:xfrm>
          <a:off x="5267325" y="549275"/>
          <a:ext cx="6373814" cy="57594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40286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aphicFrame>
        <p:nvGraphicFramePr>
          <p:cNvPr id="29" name="Content Placeholder 9">
            <a:extLst>
              <a:ext uri="{FF2B5EF4-FFF2-40B4-BE49-F238E27FC236}">
                <a16:creationId xmlns:a16="http://schemas.microsoft.com/office/drawing/2014/main" id="{2F3E7815-3C8A-568D-91CA-D1EBBB63FABF}"/>
              </a:ext>
            </a:extLst>
          </p:cNvPr>
          <p:cNvGraphicFramePr>
            <a:graphicFrameLocks noGrp="1"/>
          </p:cNvGraphicFramePr>
          <p:nvPr>
            <p:ph sz="half" idx="2"/>
            <p:extLst>
              <p:ext uri="{D42A27DB-BD31-4B8C-83A1-F6EECF244321}">
                <p14:modId xmlns:p14="http://schemas.microsoft.com/office/powerpoint/2010/main" val="3040988414"/>
              </p:ext>
            </p:extLst>
          </p:nvPr>
        </p:nvGraphicFramePr>
        <p:xfrm>
          <a:off x="543586" y="1568954"/>
          <a:ext cx="5429114" cy="3515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a:lstStyle/>
          <a:p>
            <a:r>
              <a:rPr lang="en-US" dirty="0"/>
              <a:t>Educational Environment and</a:t>
            </a:r>
            <a:br>
              <a:rPr lang="en-US" dirty="0"/>
            </a:br>
            <a:r>
              <a:rPr lang="en-US" dirty="0"/>
              <a:t>Teaching Methods </a:t>
            </a:r>
          </a:p>
          <a:p>
            <a:r>
              <a:rPr lang="en-US" b="1" i="0" dirty="0">
                <a:effectLst/>
                <a:latin typeface="Söhne"/>
              </a:rPr>
              <a:t>Psychological Factors</a:t>
            </a:r>
            <a:r>
              <a:rPr lang="en-US" dirty="0"/>
              <a:t> </a:t>
            </a:r>
          </a:p>
          <a:p>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itle 6">
            <a:extLst>
              <a:ext uri="{FF2B5EF4-FFF2-40B4-BE49-F238E27FC236}">
                <a16:creationId xmlns:a16="http://schemas.microsoft.com/office/drawing/2014/main" id="{B68A0910-1EE0-DA0B-EAD6-D7E86C26A82B}"/>
              </a:ext>
            </a:extLst>
          </p:cNvPr>
          <p:cNvSpPr>
            <a:spLocks noGrp="1"/>
          </p:cNvSpPr>
          <p:nvPr>
            <p:ph type="title"/>
          </p:nvPr>
        </p:nvSpPr>
        <p:spPr>
          <a:xfrm>
            <a:off x="550862" y="549275"/>
            <a:ext cx="11091600" cy="1332000"/>
          </a:xfrm>
        </p:spPr>
        <p:txBody>
          <a:bodyPr/>
          <a:lstStyle/>
          <a:p>
            <a:r>
              <a:rPr lang="en-US" dirty="0"/>
              <a:t>The reason</a:t>
            </a:r>
          </a:p>
        </p:txBody>
      </p:sp>
    </p:spTree>
    <p:extLst>
      <p:ext uri="{BB962C8B-B14F-4D97-AF65-F5344CB8AC3E}">
        <p14:creationId xmlns:p14="http://schemas.microsoft.com/office/powerpoint/2010/main" val="4270061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6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6" name="Group 6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67" name="Freeform: Shape 6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Oval 6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2" name="Rectangle 7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550863" y="1797412"/>
            <a:ext cx="5437187" cy="2986234"/>
          </a:xfrm>
        </p:spPr>
        <p:txBody>
          <a:bodyPr vert="horz" wrap="square" lIns="0" tIns="0" rIns="0" bIns="0" rtlCol="0" anchor="b" anchorCtr="0">
            <a:normAutofit/>
          </a:bodyPr>
          <a:lstStyle/>
          <a:p>
            <a:r>
              <a:rPr lang="en-US" sz="2600" u="sng" kern="1200" dirty="0">
                <a:solidFill>
                  <a:schemeClr val="tx1"/>
                </a:solidFill>
                <a:latin typeface="+mj-lt"/>
                <a:ea typeface="+mj-ea"/>
                <a:cs typeface="+mj-cs"/>
              </a:rPr>
              <a:t>Suggestopedia</a:t>
            </a:r>
            <a:r>
              <a:rPr lang="en-US" sz="2600" kern="1200" dirty="0">
                <a:solidFill>
                  <a:schemeClr val="tx1"/>
                </a:solidFill>
                <a:latin typeface="+mj-lt"/>
                <a:ea typeface="+mj-ea"/>
                <a:cs typeface="+mj-cs"/>
              </a:rPr>
              <a:t> is a teaching methodology that is based on the belief that creating a positive and comfortable learning environment can reduce the psychological barriers that hinder learning. This, in turn, enhances the ability to acquire new knowledge.</a:t>
            </a:r>
          </a:p>
        </p:txBody>
      </p:sp>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550863" y="5075747"/>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Developed and validated by Bulgarian psychotherapist Dr. Georgi </a:t>
            </a:r>
            <a:r>
              <a:rPr lang="en-US" kern="1200" dirty="0" err="1">
                <a:latin typeface="+mn-lt"/>
                <a:ea typeface="+mn-ea"/>
                <a:cs typeface="+mn-cs"/>
              </a:rPr>
              <a:t>Lozanov</a:t>
            </a:r>
            <a:r>
              <a:rPr lang="en-US" kern="1200" dirty="0">
                <a:latin typeface="+mn-lt"/>
                <a:ea typeface="+mn-ea"/>
                <a:cs typeface="+mn-cs"/>
              </a:rPr>
              <a:t>, nominated for a </a:t>
            </a:r>
            <a:r>
              <a:rPr lang="en-US" dirty="0"/>
              <a:t>N</a:t>
            </a:r>
            <a:r>
              <a:rPr lang="en-US" kern="1200" dirty="0">
                <a:latin typeface="+mn-lt"/>
                <a:ea typeface="+mn-ea"/>
                <a:cs typeface="+mn-cs"/>
              </a:rPr>
              <a:t>obel prize</a:t>
            </a:r>
          </a:p>
        </p:txBody>
      </p:sp>
      <p:sp>
        <p:nvSpPr>
          <p:cNvPr id="74" name="Oval 73">
            <a:extLst>
              <a:ext uri="{FF2B5EF4-FFF2-40B4-BE49-F238E27FC236}">
                <a16:creationId xmlns:a16="http://schemas.microsoft.com/office/drawing/2014/main" id="{D87560B9-86B8-4558-93E9-FAB8DBE40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66122" y="7174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Freeform: Shape 75">
            <a:extLst>
              <a:ext uri="{FF2B5EF4-FFF2-40B4-BE49-F238E27FC236}">
                <a16:creationId xmlns:a16="http://schemas.microsoft.com/office/drawing/2014/main" id="{71400469-1077-4353-BFB5-E4159ADF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24143" y="5425719"/>
            <a:ext cx="826527" cy="463493"/>
          </a:xfrm>
          <a:custGeom>
            <a:avLst/>
            <a:gdLst>
              <a:gd name="connsiteX0" fmla="*/ 791231 w 826527"/>
              <a:gd name="connsiteY0" fmla="*/ 135754 h 463493"/>
              <a:gd name="connsiteX1" fmla="*/ 826527 w 826527"/>
              <a:gd name="connsiteY1" fmla="*/ 178533 h 463493"/>
              <a:gd name="connsiteX2" fmla="*/ 658803 w 826527"/>
              <a:gd name="connsiteY2" fmla="*/ 346257 h 463493"/>
              <a:gd name="connsiteX3" fmla="*/ 627362 w 826527"/>
              <a:gd name="connsiteY3" fmla="*/ 299623 h 463493"/>
              <a:gd name="connsiteX4" fmla="*/ 463493 w 826527"/>
              <a:gd name="connsiteY4" fmla="*/ 231747 h 463493"/>
              <a:gd name="connsiteX5" fmla="*/ 231747 w 826527"/>
              <a:gd name="connsiteY5" fmla="*/ 463493 h 463493"/>
              <a:gd name="connsiteX6" fmla="*/ 0 w 826527"/>
              <a:gd name="connsiteY6" fmla="*/ 463493 h 463493"/>
              <a:gd name="connsiteX7" fmla="*/ 463492 w 826527"/>
              <a:gd name="connsiteY7" fmla="*/ 0 h 463493"/>
              <a:gd name="connsiteX8" fmla="*/ 791231 w 826527"/>
              <a:gd name="connsiteY8" fmla="*/ 135754 h 46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6527" h="463493">
                <a:moveTo>
                  <a:pt x="791231" y="135754"/>
                </a:moveTo>
                <a:lnTo>
                  <a:pt x="826527" y="178533"/>
                </a:lnTo>
                <a:lnTo>
                  <a:pt x="658803" y="346257"/>
                </a:lnTo>
                <a:lnTo>
                  <a:pt x="627362" y="299623"/>
                </a:lnTo>
                <a:cubicBezTo>
                  <a:pt x="585424" y="257686"/>
                  <a:pt x="527487" y="231747"/>
                  <a:pt x="463493" y="231747"/>
                </a:cubicBezTo>
                <a:cubicBezTo>
                  <a:pt x="335503" y="231746"/>
                  <a:pt x="231746" y="335503"/>
                  <a:pt x="231747" y="463493"/>
                </a:cubicBezTo>
                <a:lnTo>
                  <a:pt x="0" y="463493"/>
                </a:lnTo>
                <a:cubicBezTo>
                  <a:pt x="0" y="207513"/>
                  <a:pt x="207513" y="0"/>
                  <a:pt x="463492" y="0"/>
                </a:cubicBezTo>
                <a:cubicBezTo>
                  <a:pt x="591482" y="0"/>
                  <a:pt x="707356" y="51879"/>
                  <a:pt x="791231" y="135754"/>
                </a:cubicBezTo>
                <a:close/>
              </a:path>
            </a:pathLst>
          </a:custGeom>
          <a:solidFill>
            <a:schemeClr val="bg2"/>
          </a:solidFill>
          <a:ln>
            <a:noFill/>
          </a:ln>
          <a:effectLst>
            <a:innerShdw blurRad="1270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88" name="Freeform: Shape 77">
            <a:extLst>
              <a:ext uri="{FF2B5EF4-FFF2-40B4-BE49-F238E27FC236}">
                <a16:creationId xmlns:a16="http://schemas.microsoft.com/office/drawing/2014/main" id="{F28851F7-6B20-43F1-90FF-B41CE11AF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11562489" y="5445666"/>
            <a:ext cx="807174" cy="508309"/>
          </a:xfrm>
          <a:custGeom>
            <a:avLst/>
            <a:gdLst>
              <a:gd name="connsiteX0" fmla="*/ 791232 w 807174"/>
              <a:gd name="connsiteY0" fmla="*/ 148880 h 508309"/>
              <a:gd name="connsiteX1" fmla="*/ 807174 w 807174"/>
              <a:gd name="connsiteY1" fmla="*/ 170072 h 508309"/>
              <a:gd name="connsiteX2" fmla="*/ 636502 w 807174"/>
              <a:gd name="connsiteY2" fmla="*/ 340744 h 508309"/>
              <a:gd name="connsiteX3" fmla="*/ 627362 w 807174"/>
              <a:gd name="connsiteY3" fmla="*/ 328595 h 508309"/>
              <a:gd name="connsiteX4" fmla="*/ 463493 w 807174"/>
              <a:gd name="connsiteY4" fmla="*/ 254155 h 508309"/>
              <a:gd name="connsiteX5" fmla="*/ 231747 w 807174"/>
              <a:gd name="connsiteY5" fmla="*/ 508309 h 508309"/>
              <a:gd name="connsiteX6" fmla="*/ 0 w 807174"/>
              <a:gd name="connsiteY6" fmla="*/ 508309 h 508309"/>
              <a:gd name="connsiteX7" fmla="*/ 463493 w 807174"/>
              <a:gd name="connsiteY7" fmla="*/ 0 h 508309"/>
              <a:gd name="connsiteX8" fmla="*/ 791232 w 807174"/>
              <a:gd name="connsiteY8" fmla="*/ 148880 h 50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174" h="508309">
                <a:moveTo>
                  <a:pt x="791232" y="148880"/>
                </a:moveTo>
                <a:lnTo>
                  <a:pt x="807174" y="170072"/>
                </a:lnTo>
                <a:lnTo>
                  <a:pt x="636502" y="340744"/>
                </a:lnTo>
                <a:lnTo>
                  <a:pt x="627362" y="328595"/>
                </a:lnTo>
                <a:cubicBezTo>
                  <a:pt x="585425" y="282602"/>
                  <a:pt x="527487" y="254155"/>
                  <a:pt x="463493" y="254155"/>
                </a:cubicBezTo>
                <a:cubicBezTo>
                  <a:pt x="335503" y="254155"/>
                  <a:pt x="231746" y="367943"/>
                  <a:pt x="231747" y="508309"/>
                </a:cubicBezTo>
                <a:lnTo>
                  <a:pt x="0" y="508309"/>
                </a:lnTo>
                <a:cubicBezTo>
                  <a:pt x="0" y="227578"/>
                  <a:pt x="207513" y="0"/>
                  <a:pt x="463493" y="0"/>
                </a:cubicBezTo>
                <a:cubicBezTo>
                  <a:pt x="591482" y="-1"/>
                  <a:pt x="707356" y="56895"/>
                  <a:pt x="791232" y="148880"/>
                </a:cubicBezTo>
                <a:close/>
              </a:path>
            </a:pathLst>
          </a:custGeom>
          <a:solidFill>
            <a:schemeClr val="accent6">
              <a:lumMod val="60000"/>
              <a:lumOff val="40000"/>
              <a:alpha val="20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r="13738"/>
          <a:stretch/>
        </p:blipFill>
        <p:spPr>
          <a:xfrm>
            <a:off x="6640455" y="606796"/>
            <a:ext cx="4868976" cy="5644408"/>
          </a:xfrm>
          <a:custGeom>
            <a:avLst/>
            <a:gdLst/>
            <a:ahLst/>
            <a:cxnLst/>
            <a:rect l="l" t="t" r="r" b="b"/>
            <a:pathLst>
              <a:path w="4868976" h="5644408">
                <a:moveTo>
                  <a:pt x="2398421" y="0"/>
                </a:moveTo>
                <a:lnTo>
                  <a:pt x="4868973"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sp>
        <p:nvSpPr>
          <p:cNvPr id="89" name="Oval 79">
            <a:extLst>
              <a:ext uri="{FF2B5EF4-FFF2-40B4-BE49-F238E27FC236}">
                <a16:creationId xmlns:a16="http://schemas.microsoft.com/office/drawing/2014/main" id="{09E6BACC-8290-425B-A517-1914E16D8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865497" y="5915162"/>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2" name="Title 6">
            <a:extLst>
              <a:ext uri="{FF2B5EF4-FFF2-40B4-BE49-F238E27FC236}">
                <a16:creationId xmlns:a16="http://schemas.microsoft.com/office/drawing/2014/main" id="{5D29175D-93B3-FF02-4DA7-EBFC42DB2976}"/>
              </a:ext>
            </a:extLst>
          </p:cNvPr>
          <p:cNvSpPr txBox="1">
            <a:spLocks/>
          </p:cNvSpPr>
          <p:nvPr/>
        </p:nvSpPr>
        <p:spPr>
          <a:xfrm>
            <a:off x="550862" y="549275"/>
            <a:ext cx="11091600" cy="555051"/>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4000" kern="1200">
                <a:solidFill>
                  <a:schemeClr val="tx1"/>
                </a:solidFill>
                <a:latin typeface="+mj-lt"/>
                <a:ea typeface="+mj-ea"/>
                <a:cs typeface="+mj-cs"/>
              </a:defRPr>
            </a:lvl1pPr>
          </a:lstStyle>
          <a:p>
            <a:r>
              <a:rPr lang="en-US" dirty="0"/>
              <a:t>The </a:t>
            </a:r>
            <a:r>
              <a:rPr lang="en-US" sz="4000" kern="1200" dirty="0">
                <a:solidFill>
                  <a:schemeClr val="tx1"/>
                </a:solidFill>
                <a:latin typeface="+mj-lt"/>
                <a:ea typeface="+mj-ea"/>
                <a:cs typeface="+mj-cs"/>
              </a:rPr>
              <a:t>methodology</a:t>
            </a:r>
            <a:endParaRPr lang="en-US" dirty="0"/>
          </a:p>
        </p:txBody>
      </p:sp>
    </p:spTree>
    <p:extLst>
      <p:ext uri="{BB962C8B-B14F-4D97-AF65-F5344CB8AC3E}">
        <p14:creationId xmlns:p14="http://schemas.microsoft.com/office/powerpoint/2010/main" val="395518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7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155511" y="4422710"/>
            <a:ext cx="4500562" cy="1562959"/>
          </a:xfrm>
        </p:spPr>
        <p:txBody>
          <a:bodyPr/>
          <a:lstStyle/>
          <a:p>
            <a:r>
              <a:rPr lang="en-US" dirty="0"/>
              <a:t>Ultimate Solution</a:t>
            </a:r>
          </a:p>
        </p:txBody>
      </p:sp>
      <p:pic>
        <p:nvPicPr>
          <p:cNvPr id="18" name="Picture Placeholder 17">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6054" r="26054"/>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7"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3179762" y="4422710"/>
            <a:ext cx="8856727" cy="1649478"/>
          </a:xfrm>
          <a:noFill/>
        </p:spPr>
        <p:txBody>
          <a:bodyPr>
            <a:normAutofit fontScale="92500" lnSpcReduction="20000"/>
          </a:bodyPr>
          <a:lstStyle/>
          <a:p>
            <a:pPr marL="0" indent="0">
              <a:buNone/>
            </a:pPr>
            <a:r>
              <a:rPr lang="en-US" dirty="0"/>
              <a:t>Creating an immersive digital environment, incorporating multimedia elements, employing adaptive learning algorithms, facilitating social interaction, monitoring emotional and psychological states, conducting continuous research and development, and addressing ethical and privacy considerations. By blending technological innovation with pedagogical principles, learning solution can </a:t>
            </a:r>
            <a:r>
              <a:rPr lang="en-US" b="1" dirty="0"/>
              <a:t>revolutionize educational content delivery, making learning more engaging, personalized, and effective.</a:t>
            </a:r>
          </a:p>
        </p:txBody>
      </p:sp>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2" name="Group 5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73" name="Freeform: Shape 5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Oval 5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5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Freeform: Shape 5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77" name="Rectangle 57">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D2A30C0-1BC4-4764-9C0F-5D811CAB8312}"/>
              </a:ext>
            </a:extLst>
          </p:cNvPr>
          <p:cNvSpPr>
            <a:spLocks noGrp="1"/>
          </p:cNvSpPr>
          <p:nvPr>
            <p:ph type="ctrTitle"/>
          </p:nvPr>
        </p:nvSpPr>
        <p:spPr>
          <a:xfrm>
            <a:off x="550863" y="549275"/>
            <a:ext cx="3565525" cy="5543549"/>
          </a:xfrm>
        </p:spPr>
        <p:txBody>
          <a:bodyPr vert="horz" wrap="square" lIns="0" tIns="0" rIns="0" bIns="0" rtlCol="0" anchor="ctr" anchorCtr="0">
            <a:normAutofit/>
          </a:bodyPr>
          <a:lstStyle/>
          <a:p>
            <a:pPr>
              <a:lnSpc>
                <a:spcPct val="100000"/>
              </a:lnSpc>
            </a:pPr>
            <a:r>
              <a:rPr lang="en-US" dirty="0"/>
              <a:t>The</a:t>
            </a:r>
            <a:br>
              <a:rPr lang="en-US" dirty="0"/>
            </a:br>
            <a:r>
              <a:rPr lang="en-US" dirty="0"/>
              <a:t>Competitors </a:t>
            </a:r>
          </a:p>
        </p:txBody>
      </p:sp>
      <p:sp>
        <p:nvSpPr>
          <p:cNvPr id="78" name="Rectangle 59">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Placeholder 16" descr="A person wearing a virtual reality headset&#10;&#10;Description automatically generated">
            <a:extLst>
              <a:ext uri="{FF2B5EF4-FFF2-40B4-BE49-F238E27FC236}">
                <a16:creationId xmlns:a16="http://schemas.microsoft.com/office/drawing/2014/main" id="{05ED5B1E-974F-476C-A3C9-572D3602E95E}"/>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5267481" y="2114857"/>
            <a:ext cx="1020809" cy="676286"/>
          </a:xfrm>
          <a:prstGeom prst="rect">
            <a:avLst/>
          </a:prstGeom>
        </p:spPr>
      </p:pic>
      <p:pic>
        <p:nvPicPr>
          <p:cNvPr id="36" name="Picture Placeholder 35" descr="A logo for a company&#10;&#10;Description automatically generated">
            <a:extLst>
              <a:ext uri="{FF2B5EF4-FFF2-40B4-BE49-F238E27FC236}">
                <a16:creationId xmlns:a16="http://schemas.microsoft.com/office/drawing/2014/main" id="{F3CCCCDF-EA66-4F5E-98F3-A05239CBBAC4}"/>
              </a:ext>
            </a:extLst>
          </p:cNvPr>
          <p:cNvPicPr>
            <a:picLocks noChangeAspect="1"/>
          </p:cNvPicPr>
          <p:nvPr/>
        </p:nvPicPr>
        <p:blipFill>
          <a:blip r:embed="rId5">
            <a:extLst>
              <a:ext uri="{837473B0-CC2E-450A-ABE3-18F120FF3D39}">
                <a1611:picAttrSrcUrl xmlns:a1611="http://schemas.microsoft.com/office/drawing/2016/11/main" r:id="rId6"/>
              </a:ext>
            </a:extLst>
          </a:blip>
          <a:srcRect/>
          <a:stretch/>
        </p:blipFill>
        <p:spPr>
          <a:xfrm>
            <a:off x="7033958" y="2019846"/>
            <a:ext cx="818129" cy="866308"/>
          </a:xfrm>
          <a:prstGeom prst="rect">
            <a:avLst/>
          </a:prstGeom>
        </p:spPr>
      </p:pic>
      <p:pic>
        <p:nvPicPr>
          <p:cNvPr id="38" name="Picture Placeholder 37">
            <a:extLst>
              <a:ext uri="{FF2B5EF4-FFF2-40B4-BE49-F238E27FC236}">
                <a16:creationId xmlns:a16="http://schemas.microsoft.com/office/drawing/2014/main" id="{8A6BB597-41F4-432E-8432-8F39511B2941}"/>
              </a:ext>
            </a:extLst>
          </p:cNvPr>
          <p:cNvPicPr>
            <a:picLocks noChangeAspect="1"/>
          </p:cNvPicPr>
          <p:nvPr/>
        </p:nvPicPr>
        <p:blipFill>
          <a:blip r:embed="rId7">
            <a:extLst>
              <a:ext uri="{837473B0-CC2E-450A-ABE3-18F120FF3D39}">
                <a1611:picAttrSrcUrl xmlns:a1611="http://schemas.microsoft.com/office/drawing/2016/11/main" r:id="rId8"/>
              </a:ext>
            </a:extLst>
          </a:blip>
          <a:srcRect/>
          <a:stretch/>
        </p:blipFill>
        <p:spPr>
          <a:xfrm>
            <a:off x="8713747" y="2021456"/>
            <a:ext cx="866308" cy="866308"/>
          </a:xfrm>
          <a:prstGeom prst="rect">
            <a:avLst/>
          </a:prstGeom>
        </p:spPr>
      </p:pic>
      <p:pic>
        <p:nvPicPr>
          <p:cNvPr id="40" name="Picture Placeholder 39" descr="People working on ideas">
            <a:extLst>
              <a:ext uri="{FF2B5EF4-FFF2-40B4-BE49-F238E27FC236}">
                <a16:creationId xmlns:a16="http://schemas.microsoft.com/office/drawing/2014/main" id="{76B2FC80-9F3B-46D8-94D9-882D90A858F6}"/>
              </a:ext>
            </a:extLst>
          </p:cNvPr>
          <p:cNvPicPr>
            <a:picLocks noChangeAspect="1"/>
          </p:cNvPicPr>
          <p:nvPr/>
        </p:nvPicPr>
        <p:blipFill>
          <a:blip r:embed="rId9"/>
          <a:srcRect/>
          <a:stretch/>
        </p:blipFill>
        <p:spPr>
          <a:xfrm>
            <a:off x="10340375" y="2119046"/>
            <a:ext cx="1020809" cy="667908"/>
          </a:xfrm>
          <a:prstGeom prst="rect">
            <a:avLst/>
          </a:prstGeom>
        </p:spPr>
      </p:pic>
      <p:sp>
        <p:nvSpPr>
          <p:cNvPr id="41" name="Text Placeholder 40">
            <a:extLst>
              <a:ext uri="{FF2B5EF4-FFF2-40B4-BE49-F238E27FC236}">
                <a16:creationId xmlns:a16="http://schemas.microsoft.com/office/drawing/2014/main" id="{91181F6D-A54F-4289-8C36-80ECE3B2C8E2}"/>
              </a:ext>
            </a:extLst>
          </p:cNvPr>
          <p:cNvSpPr>
            <a:spLocks/>
          </p:cNvSpPr>
          <p:nvPr/>
        </p:nvSpPr>
        <p:spPr>
          <a:xfrm>
            <a:off x="5267788" y="3100433"/>
            <a:ext cx="1032688" cy="220715"/>
          </a:xfrm>
          <a:prstGeom prst="rect">
            <a:avLst/>
          </a:prstGeom>
        </p:spPr>
        <p:txBody>
          <a:bodyPr/>
          <a:lstStyle/>
          <a:p>
            <a:pPr defTabSz="548640">
              <a:spcAft>
                <a:spcPts val="600"/>
              </a:spcAft>
            </a:pPr>
            <a:r>
              <a:rPr lang="en-US" sz="1080" kern="1200">
                <a:solidFill>
                  <a:schemeClr val="tx1"/>
                </a:solidFill>
                <a:latin typeface="+mn-lt"/>
                <a:ea typeface="+mn-ea"/>
                <a:cs typeface="+mn-cs"/>
              </a:rPr>
              <a:t>Oculus</a:t>
            </a:r>
            <a:endParaRPr lang="en-US"/>
          </a:p>
        </p:txBody>
      </p:sp>
      <p:sp>
        <p:nvSpPr>
          <p:cNvPr id="15" name="Subtitle 14">
            <a:extLst>
              <a:ext uri="{FF2B5EF4-FFF2-40B4-BE49-F238E27FC236}">
                <a16:creationId xmlns:a16="http://schemas.microsoft.com/office/drawing/2014/main" id="{84D39D81-9726-4BD7-BDC0-FA0B2AD0D219}"/>
              </a:ext>
            </a:extLst>
          </p:cNvPr>
          <p:cNvSpPr>
            <a:spLocks/>
          </p:cNvSpPr>
          <p:nvPr/>
        </p:nvSpPr>
        <p:spPr>
          <a:xfrm>
            <a:off x="5267325" y="3372902"/>
            <a:ext cx="1032837" cy="385103"/>
          </a:xfrm>
          <a:prstGeom prst="rect">
            <a:avLst/>
          </a:prstGeom>
        </p:spPr>
        <p:txBody>
          <a:bodyPr/>
          <a:lstStyle/>
          <a:p>
            <a:pPr defTabSz="548640">
              <a:spcAft>
                <a:spcPts val="600"/>
              </a:spcAft>
            </a:pPr>
            <a:r>
              <a:rPr lang="en-US" sz="1080" kern="1200">
                <a:solidFill>
                  <a:schemeClr val="tx1"/>
                </a:solidFill>
                <a:latin typeface="+mn-lt"/>
                <a:ea typeface="+mn-ea"/>
                <a:cs typeface="+mn-cs"/>
              </a:rPr>
              <a:t>part of Meta</a:t>
            </a:r>
            <a:endParaRPr lang="en-US"/>
          </a:p>
        </p:txBody>
      </p:sp>
      <p:sp>
        <p:nvSpPr>
          <p:cNvPr id="43" name="Text Placeholder 42">
            <a:extLst>
              <a:ext uri="{FF2B5EF4-FFF2-40B4-BE49-F238E27FC236}">
                <a16:creationId xmlns:a16="http://schemas.microsoft.com/office/drawing/2014/main" id="{E4387CED-5FBE-4AFF-B64D-975B5574F16F}"/>
              </a:ext>
            </a:extLst>
          </p:cNvPr>
          <p:cNvSpPr>
            <a:spLocks/>
          </p:cNvSpPr>
          <p:nvPr/>
        </p:nvSpPr>
        <p:spPr>
          <a:xfrm>
            <a:off x="6933081" y="3100433"/>
            <a:ext cx="1032688" cy="220715"/>
          </a:xfrm>
          <a:prstGeom prst="rect">
            <a:avLst/>
          </a:prstGeom>
        </p:spPr>
        <p:txBody>
          <a:bodyPr/>
          <a:lstStyle/>
          <a:p>
            <a:pPr defTabSz="548640">
              <a:spcAft>
                <a:spcPts val="600"/>
              </a:spcAft>
            </a:pPr>
            <a:r>
              <a:rPr lang="en-US" sz="1080" kern="1200" err="1">
                <a:solidFill>
                  <a:schemeClr val="tx1"/>
                </a:solidFill>
                <a:latin typeface="+mn-lt"/>
                <a:ea typeface="+mn-ea"/>
                <a:cs typeface="+mn-cs"/>
              </a:rPr>
              <a:t>DreamBox</a:t>
            </a:r>
            <a:endParaRPr lang="en-US"/>
          </a:p>
        </p:txBody>
      </p:sp>
      <p:sp>
        <p:nvSpPr>
          <p:cNvPr id="42" name="Text Placeholder 41">
            <a:extLst>
              <a:ext uri="{FF2B5EF4-FFF2-40B4-BE49-F238E27FC236}">
                <a16:creationId xmlns:a16="http://schemas.microsoft.com/office/drawing/2014/main" id="{CCDF84CD-BC27-4182-9FBA-9D4FEED95410}"/>
              </a:ext>
            </a:extLst>
          </p:cNvPr>
          <p:cNvSpPr>
            <a:spLocks/>
          </p:cNvSpPr>
          <p:nvPr/>
        </p:nvSpPr>
        <p:spPr>
          <a:xfrm>
            <a:off x="6932618" y="3372902"/>
            <a:ext cx="1032837" cy="385103"/>
          </a:xfrm>
          <a:prstGeom prst="rect">
            <a:avLst/>
          </a:prstGeom>
        </p:spPr>
        <p:txBody>
          <a:bodyPr/>
          <a:lstStyle/>
          <a:p>
            <a:pPr defTabSz="548640">
              <a:spcAft>
                <a:spcPts val="600"/>
              </a:spcAft>
            </a:pPr>
            <a:r>
              <a:rPr lang="en-US" sz="1080" kern="1200">
                <a:solidFill>
                  <a:schemeClr val="tx1"/>
                </a:solidFill>
                <a:latin typeface="+mn-lt"/>
                <a:ea typeface="+mn-ea"/>
                <a:cs typeface="+mn-cs"/>
              </a:rPr>
              <a:t>part of Pearson</a:t>
            </a:r>
            <a:endParaRPr lang="en-US"/>
          </a:p>
        </p:txBody>
      </p:sp>
      <p:sp>
        <p:nvSpPr>
          <p:cNvPr id="45" name="Text Placeholder 44">
            <a:extLst>
              <a:ext uri="{FF2B5EF4-FFF2-40B4-BE49-F238E27FC236}">
                <a16:creationId xmlns:a16="http://schemas.microsoft.com/office/drawing/2014/main" id="{FE5CD03B-066A-46AF-8FB8-E8A78074ABEF}"/>
              </a:ext>
            </a:extLst>
          </p:cNvPr>
          <p:cNvSpPr>
            <a:spLocks/>
          </p:cNvSpPr>
          <p:nvPr/>
        </p:nvSpPr>
        <p:spPr>
          <a:xfrm>
            <a:off x="8636960" y="3100433"/>
            <a:ext cx="1020346" cy="866308"/>
          </a:xfrm>
          <a:prstGeom prst="rect">
            <a:avLst/>
          </a:prstGeom>
        </p:spPr>
        <p:txBody>
          <a:bodyPr/>
          <a:lstStyle/>
          <a:p>
            <a:pPr defTabSz="548640">
              <a:spcAft>
                <a:spcPts val="600"/>
              </a:spcAft>
            </a:pPr>
            <a:r>
              <a:rPr lang="en-US" sz="1080" kern="1200" dirty="0">
                <a:solidFill>
                  <a:schemeClr val="tx1"/>
                </a:solidFill>
                <a:latin typeface="+mn-lt"/>
                <a:ea typeface="+mn-ea"/>
                <a:cs typeface="+mn-cs"/>
              </a:rPr>
              <a:t>Platforms such as Coursera, Udemy, and </a:t>
            </a:r>
            <a:r>
              <a:rPr lang="en-US" sz="1080" kern="1200">
                <a:solidFill>
                  <a:schemeClr val="tx1"/>
                </a:solidFill>
                <a:latin typeface="+mn-lt"/>
                <a:ea typeface="+mn-ea"/>
                <a:cs typeface="+mn-cs"/>
              </a:rPr>
              <a:t>Khan Academy</a:t>
            </a:r>
            <a:endParaRPr lang="en-US" dirty="0"/>
          </a:p>
        </p:txBody>
      </p:sp>
      <p:sp>
        <p:nvSpPr>
          <p:cNvPr id="47" name="Text Placeholder 46">
            <a:extLst>
              <a:ext uri="{FF2B5EF4-FFF2-40B4-BE49-F238E27FC236}">
                <a16:creationId xmlns:a16="http://schemas.microsoft.com/office/drawing/2014/main" id="{F4640D91-CB97-4FCC-8FEF-F4B22B844DC4}"/>
              </a:ext>
            </a:extLst>
          </p:cNvPr>
          <p:cNvSpPr>
            <a:spLocks/>
          </p:cNvSpPr>
          <p:nvPr/>
        </p:nvSpPr>
        <p:spPr>
          <a:xfrm>
            <a:off x="10308721" y="3103971"/>
            <a:ext cx="1139940" cy="1122796"/>
          </a:xfrm>
          <a:prstGeom prst="rect">
            <a:avLst/>
          </a:prstGeom>
        </p:spPr>
        <p:txBody>
          <a:bodyPr/>
          <a:lstStyle/>
          <a:p>
            <a:pPr defTabSz="548640">
              <a:spcAft>
                <a:spcPts val="600"/>
              </a:spcAft>
            </a:pPr>
            <a:r>
              <a:rPr lang="en-US" sz="1080" kern="1200" dirty="0">
                <a:solidFill>
                  <a:schemeClr val="tx1"/>
                </a:solidFill>
                <a:latin typeface="+mn-lt"/>
                <a:ea typeface="+mn-ea"/>
                <a:cs typeface="+mn-cs"/>
              </a:rPr>
              <a:t>Learning Management Systems (LMS) with Advanced Features</a:t>
            </a:r>
            <a:endParaRPr lang="en-US" dirty="0"/>
          </a:p>
        </p:txBody>
      </p:sp>
      <p:sp>
        <p:nvSpPr>
          <p:cNvPr id="10" name="Title 5">
            <a:extLst>
              <a:ext uri="{FF2B5EF4-FFF2-40B4-BE49-F238E27FC236}">
                <a16:creationId xmlns:a16="http://schemas.microsoft.com/office/drawing/2014/main" id="{0D742F62-3C90-2C51-2299-E63262A50412}"/>
              </a:ext>
            </a:extLst>
          </p:cNvPr>
          <p:cNvSpPr txBox="1">
            <a:spLocks/>
          </p:cNvSpPr>
          <p:nvPr/>
        </p:nvSpPr>
        <p:spPr>
          <a:xfrm>
            <a:off x="5561044" y="4737072"/>
            <a:ext cx="4991877" cy="1596574"/>
          </a:xfrm>
          <a:prstGeom prst="rect">
            <a:avLst/>
          </a:prstGeom>
        </p:spPr>
        <p:txBody>
          <a:bodyPr vert="horz" wrap="square" lIns="0" tIns="0" rIns="0" bIns="0" rtlCol="0" anchor="ctr" anchorCtr="0">
            <a:normAutofit/>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pPr>
              <a:lnSpc>
                <a:spcPct val="100000"/>
              </a:lnSpc>
            </a:pPr>
            <a:r>
              <a:rPr lang="en-US" dirty="0"/>
              <a:t>And many more..</a:t>
            </a:r>
          </a:p>
        </p:txBody>
      </p:sp>
    </p:spTree>
    <p:extLst>
      <p:ext uri="{BB962C8B-B14F-4D97-AF65-F5344CB8AC3E}">
        <p14:creationId xmlns:p14="http://schemas.microsoft.com/office/powerpoint/2010/main" val="2979876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wearing a virtual reality headset&#10;&#10;Description automatically generated">
            <a:extLst>
              <a:ext uri="{FF2B5EF4-FFF2-40B4-BE49-F238E27FC236}">
                <a16:creationId xmlns:a16="http://schemas.microsoft.com/office/drawing/2014/main" id="{05ED5B1E-974F-476C-A3C9-572D3602E95E}"/>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2141726" y="2756903"/>
            <a:ext cx="1020809" cy="676286"/>
          </a:xfrm>
          <a:prstGeom prst="rect">
            <a:avLst/>
          </a:prstGeom>
        </p:spPr>
      </p:pic>
      <p:pic>
        <p:nvPicPr>
          <p:cNvPr id="36" name="Picture Placeholder 35" descr="A logo for a company&#10;&#10;Description automatically generated">
            <a:extLst>
              <a:ext uri="{FF2B5EF4-FFF2-40B4-BE49-F238E27FC236}">
                <a16:creationId xmlns:a16="http://schemas.microsoft.com/office/drawing/2014/main" id="{F3CCCCDF-EA66-4F5E-98F3-A05239CBBAC4}"/>
              </a:ext>
            </a:extLst>
          </p:cNvPr>
          <p:cNvPicPr>
            <a:picLocks noChangeAspect="1"/>
          </p:cNvPicPr>
          <p:nvPr/>
        </p:nvPicPr>
        <p:blipFill>
          <a:blip r:embed="rId5">
            <a:extLst>
              <a:ext uri="{837473B0-CC2E-450A-ABE3-18F120FF3D39}">
                <a1611:picAttrSrcUrl xmlns:a1611="http://schemas.microsoft.com/office/drawing/2016/11/main" r:id="rId6"/>
              </a:ext>
            </a:extLst>
          </a:blip>
          <a:srcRect/>
          <a:stretch/>
        </p:blipFill>
        <p:spPr>
          <a:xfrm>
            <a:off x="5414695" y="652498"/>
            <a:ext cx="818129" cy="866308"/>
          </a:xfrm>
          <a:prstGeom prst="rect">
            <a:avLst/>
          </a:prstGeom>
        </p:spPr>
      </p:pic>
      <p:pic>
        <p:nvPicPr>
          <p:cNvPr id="38" name="Picture Placeholder 37">
            <a:extLst>
              <a:ext uri="{FF2B5EF4-FFF2-40B4-BE49-F238E27FC236}">
                <a16:creationId xmlns:a16="http://schemas.microsoft.com/office/drawing/2014/main" id="{8A6BB597-41F4-432E-8432-8F39511B2941}"/>
              </a:ext>
            </a:extLst>
          </p:cNvPr>
          <p:cNvPicPr>
            <a:picLocks noChangeAspect="1"/>
          </p:cNvPicPr>
          <p:nvPr/>
        </p:nvPicPr>
        <p:blipFill>
          <a:blip r:embed="rId7">
            <a:extLst>
              <a:ext uri="{837473B0-CC2E-450A-ABE3-18F120FF3D39}">
                <a1611:picAttrSrcUrl xmlns:a1611="http://schemas.microsoft.com/office/drawing/2016/11/main" r:id="rId8"/>
              </a:ext>
            </a:extLst>
          </a:blip>
          <a:srcRect/>
          <a:stretch/>
        </p:blipFill>
        <p:spPr>
          <a:xfrm>
            <a:off x="5505652" y="5237695"/>
            <a:ext cx="866308" cy="866308"/>
          </a:xfrm>
          <a:prstGeom prst="rect">
            <a:avLst/>
          </a:prstGeom>
        </p:spPr>
      </p:pic>
      <p:pic>
        <p:nvPicPr>
          <p:cNvPr id="40" name="Picture Placeholder 39" descr="People working on ideas">
            <a:extLst>
              <a:ext uri="{FF2B5EF4-FFF2-40B4-BE49-F238E27FC236}">
                <a16:creationId xmlns:a16="http://schemas.microsoft.com/office/drawing/2014/main" id="{76B2FC80-9F3B-46D8-94D9-882D90A858F6}"/>
              </a:ext>
            </a:extLst>
          </p:cNvPr>
          <p:cNvPicPr>
            <a:picLocks noChangeAspect="1"/>
          </p:cNvPicPr>
          <p:nvPr/>
        </p:nvPicPr>
        <p:blipFill>
          <a:blip r:embed="rId9"/>
          <a:srcRect/>
          <a:stretch/>
        </p:blipFill>
        <p:spPr>
          <a:xfrm>
            <a:off x="9017281" y="2422949"/>
            <a:ext cx="1020809" cy="667908"/>
          </a:xfrm>
          <a:prstGeom prst="rect">
            <a:avLst/>
          </a:prstGeom>
        </p:spPr>
      </p:pic>
      <p:sp>
        <p:nvSpPr>
          <p:cNvPr id="41" name="Text Placeholder 40">
            <a:extLst>
              <a:ext uri="{FF2B5EF4-FFF2-40B4-BE49-F238E27FC236}">
                <a16:creationId xmlns:a16="http://schemas.microsoft.com/office/drawing/2014/main" id="{91181F6D-A54F-4289-8C36-80ECE3B2C8E2}"/>
              </a:ext>
            </a:extLst>
          </p:cNvPr>
          <p:cNvSpPr>
            <a:spLocks/>
          </p:cNvSpPr>
          <p:nvPr/>
        </p:nvSpPr>
        <p:spPr>
          <a:xfrm>
            <a:off x="2142033" y="3742479"/>
            <a:ext cx="1032688" cy="220715"/>
          </a:xfrm>
          <a:prstGeom prst="rect">
            <a:avLst/>
          </a:prstGeom>
        </p:spPr>
        <p:txBody>
          <a:bodyPr/>
          <a:lstStyle/>
          <a:p>
            <a:pPr defTabSz="548640">
              <a:spcAft>
                <a:spcPts val="600"/>
              </a:spcAft>
            </a:pPr>
            <a:r>
              <a:rPr lang="en-US" sz="1080" kern="1200">
                <a:solidFill>
                  <a:schemeClr val="tx1"/>
                </a:solidFill>
                <a:latin typeface="+mn-lt"/>
                <a:ea typeface="+mn-ea"/>
                <a:cs typeface="+mn-cs"/>
              </a:rPr>
              <a:t>Oculus</a:t>
            </a:r>
            <a:endParaRPr lang="en-US"/>
          </a:p>
        </p:txBody>
      </p:sp>
      <p:sp>
        <p:nvSpPr>
          <p:cNvPr id="43" name="Text Placeholder 42">
            <a:extLst>
              <a:ext uri="{FF2B5EF4-FFF2-40B4-BE49-F238E27FC236}">
                <a16:creationId xmlns:a16="http://schemas.microsoft.com/office/drawing/2014/main" id="{E4387CED-5FBE-4AFF-B64D-975B5574F16F}"/>
              </a:ext>
            </a:extLst>
          </p:cNvPr>
          <p:cNvSpPr>
            <a:spLocks/>
          </p:cNvSpPr>
          <p:nvPr/>
        </p:nvSpPr>
        <p:spPr>
          <a:xfrm>
            <a:off x="5422462" y="428726"/>
            <a:ext cx="1032688" cy="220715"/>
          </a:xfrm>
          <a:prstGeom prst="rect">
            <a:avLst/>
          </a:prstGeom>
        </p:spPr>
        <p:txBody>
          <a:bodyPr/>
          <a:lstStyle/>
          <a:p>
            <a:pPr defTabSz="548640">
              <a:spcAft>
                <a:spcPts val="600"/>
              </a:spcAft>
            </a:pPr>
            <a:r>
              <a:rPr lang="en-US" sz="1080" kern="1200" dirty="0" err="1">
                <a:solidFill>
                  <a:schemeClr val="tx1"/>
                </a:solidFill>
                <a:latin typeface="+mn-lt"/>
                <a:ea typeface="+mn-ea"/>
                <a:cs typeface="+mn-cs"/>
              </a:rPr>
              <a:t>DreamBox</a:t>
            </a:r>
            <a:endParaRPr lang="en-US" dirty="0"/>
          </a:p>
        </p:txBody>
      </p:sp>
      <p:sp>
        <p:nvSpPr>
          <p:cNvPr id="47" name="Text Placeholder 46">
            <a:extLst>
              <a:ext uri="{FF2B5EF4-FFF2-40B4-BE49-F238E27FC236}">
                <a16:creationId xmlns:a16="http://schemas.microsoft.com/office/drawing/2014/main" id="{F4640D91-CB97-4FCC-8FEF-F4B22B844DC4}"/>
              </a:ext>
            </a:extLst>
          </p:cNvPr>
          <p:cNvSpPr>
            <a:spLocks/>
          </p:cNvSpPr>
          <p:nvPr/>
        </p:nvSpPr>
        <p:spPr>
          <a:xfrm>
            <a:off x="8985627" y="3407874"/>
            <a:ext cx="1139940" cy="1122796"/>
          </a:xfrm>
          <a:prstGeom prst="rect">
            <a:avLst/>
          </a:prstGeom>
        </p:spPr>
        <p:txBody>
          <a:bodyPr/>
          <a:lstStyle/>
          <a:p>
            <a:pPr defTabSz="548640">
              <a:spcAft>
                <a:spcPts val="600"/>
              </a:spcAft>
            </a:pPr>
            <a:r>
              <a:rPr lang="en-US" sz="1080" kern="1200" dirty="0">
                <a:solidFill>
                  <a:schemeClr val="tx1"/>
                </a:solidFill>
                <a:latin typeface="+mn-lt"/>
                <a:ea typeface="+mn-ea"/>
                <a:cs typeface="+mn-cs"/>
              </a:rPr>
              <a:t>Learning Management Systems (LMS) with Advanced Features</a:t>
            </a:r>
            <a:endParaRPr lang="en-US" dirty="0"/>
          </a:p>
        </p:txBody>
      </p:sp>
      <p:pic>
        <p:nvPicPr>
          <p:cNvPr id="4" name="Picture Placeholder 37">
            <a:extLst>
              <a:ext uri="{FF2B5EF4-FFF2-40B4-BE49-F238E27FC236}">
                <a16:creationId xmlns:a16="http://schemas.microsoft.com/office/drawing/2014/main" id="{5F33CD8B-CA6E-506E-3EE3-C7F0272E55DE}"/>
              </a:ext>
            </a:extLst>
          </p:cNvPr>
          <p:cNvPicPr>
            <a:picLocks noChangeAspect="1"/>
          </p:cNvPicPr>
          <p:nvPr/>
        </p:nvPicPr>
        <p:blipFill>
          <a:blip r:embed="rId10">
            <a:extLst>
              <a:ext uri="{837473B0-CC2E-450A-ABE3-18F120FF3D39}">
                <a1611:picAttrSrcUrl xmlns:a1611="http://schemas.microsoft.com/office/drawing/2016/11/main" r:id="rId11"/>
              </a:ext>
            </a:extLst>
          </a:blip>
          <a:srcRect/>
          <a:stretch/>
        </p:blipFill>
        <p:spPr>
          <a:xfrm>
            <a:off x="5042192" y="2716002"/>
            <a:ext cx="1744141" cy="1012873"/>
          </a:xfrm>
          <a:prstGeom prst="rect">
            <a:avLst/>
          </a:prstGeom>
        </p:spPr>
      </p:pic>
      <p:sp>
        <p:nvSpPr>
          <p:cNvPr id="5" name="Text Placeholder 44">
            <a:extLst>
              <a:ext uri="{FF2B5EF4-FFF2-40B4-BE49-F238E27FC236}">
                <a16:creationId xmlns:a16="http://schemas.microsoft.com/office/drawing/2014/main" id="{E86F0482-951A-29CE-2F9A-4799DD26BF08}"/>
              </a:ext>
            </a:extLst>
          </p:cNvPr>
          <p:cNvSpPr>
            <a:spLocks/>
          </p:cNvSpPr>
          <p:nvPr/>
        </p:nvSpPr>
        <p:spPr>
          <a:xfrm>
            <a:off x="5270240" y="3684053"/>
            <a:ext cx="1651519" cy="337566"/>
          </a:xfrm>
          <a:prstGeom prst="rect">
            <a:avLst/>
          </a:prstGeom>
        </p:spPr>
        <p:txBody>
          <a:bodyPr/>
          <a:lstStyle/>
          <a:p>
            <a:pPr defTabSz="548640">
              <a:spcAft>
                <a:spcPts val="600"/>
              </a:spcAft>
            </a:pPr>
            <a:r>
              <a:rPr lang="en-US" sz="1080" kern="1200" dirty="0">
                <a:solidFill>
                  <a:schemeClr val="tx1"/>
                </a:solidFill>
                <a:latin typeface="+mn-lt"/>
                <a:ea typeface="+mn-ea"/>
                <a:cs typeface="+mn-cs"/>
              </a:rPr>
              <a:t>A hub for all kind of learning technologies</a:t>
            </a:r>
            <a:endParaRPr lang="en-US" dirty="0"/>
          </a:p>
        </p:txBody>
      </p:sp>
      <p:sp>
        <p:nvSpPr>
          <p:cNvPr id="7" name="Arrow: Right 6">
            <a:extLst>
              <a:ext uri="{FF2B5EF4-FFF2-40B4-BE49-F238E27FC236}">
                <a16:creationId xmlns:a16="http://schemas.microsoft.com/office/drawing/2014/main" id="{A6234D74-C1BC-F770-B01C-BA8B48CC0A4F}"/>
              </a:ext>
            </a:extLst>
          </p:cNvPr>
          <p:cNvSpPr/>
          <p:nvPr/>
        </p:nvSpPr>
        <p:spPr>
          <a:xfrm>
            <a:off x="3470789" y="2925840"/>
            <a:ext cx="1338606" cy="5931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Arrow: Right 7">
            <a:extLst>
              <a:ext uri="{FF2B5EF4-FFF2-40B4-BE49-F238E27FC236}">
                <a16:creationId xmlns:a16="http://schemas.microsoft.com/office/drawing/2014/main" id="{690D9297-CEC9-AF91-94DD-E2867B50C2E3}"/>
              </a:ext>
            </a:extLst>
          </p:cNvPr>
          <p:cNvSpPr/>
          <p:nvPr/>
        </p:nvSpPr>
        <p:spPr>
          <a:xfrm rot="10800000">
            <a:off x="7119994" y="2925840"/>
            <a:ext cx="1338606" cy="5931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Arrow: Right 10">
            <a:extLst>
              <a:ext uri="{FF2B5EF4-FFF2-40B4-BE49-F238E27FC236}">
                <a16:creationId xmlns:a16="http://schemas.microsoft.com/office/drawing/2014/main" id="{520F69D2-EFED-5EBD-8635-53E45996BC45}"/>
              </a:ext>
            </a:extLst>
          </p:cNvPr>
          <p:cNvSpPr/>
          <p:nvPr/>
        </p:nvSpPr>
        <p:spPr>
          <a:xfrm rot="5400000">
            <a:off x="5378624" y="1822462"/>
            <a:ext cx="953983" cy="5931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Arrow: Right 11">
            <a:extLst>
              <a:ext uri="{FF2B5EF4-FFF2-40B4-BE49-F238E27FC236}">
                <a16:creationId xmlns:a16="http://schemas.microsoft.com/office/drawing/2014/main" id="{82C5494F-3214-C53A-F563-4923C2AE2955}"/>
              </a:ext>
            </a:extLst>
          </p:cNvPr>
          <p:cNvSpPr/>
          <p:nvPr/>
        </p:nvSpPr>
        <p:spPr>
          <a:xfrm rot="16200000">
            <a:off x="5459235" y="4464105"/>
            <a:ext cx="953983" cy="59319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61949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4" y="549275"/>
            <a:ext cx="3565524" cy="1997855"/>
          </a:xfrm>
        </p:spPr>
        <p:txBody>
          <a:bodyPr vert="horz" wrap="square" lIns="0" tIns="0" rIns="0" bIns="0" rtlCol="0" anchor="b" anchorCtr="0">
            <a:normAutofit/>
          </a:bodyPr>
          <a:lstStyle/>
          <a:p>
            <a:pPr>
              <a:lnSpc>
                <a:spcPct val="100000"/>
              </a:lnSpc>
            </a:pPr>
            <a:r>
              <a:rPr lang="en-US" dirty="0"/>
              <a:t>I</a:t>
            </a:r>
            <a:r>
              <a:rPr lang="en-US" kern="1200" dirty="0">
                <a:solidFill>
                  <a:schemeClr val="tx1"/>
                </a:solidFill>
                <a:latin typeface="+mj-lt"/>
                <a:ea typeface="+mj-ea"/>
                <a:cs typeface="+mj-cs"/>
              </a:rPr>
              <a:t>nnovation</a:t>
            </a:r>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50863" y="2678400"/>
            <a:ext cx="4946275" cy="3414425"/>
          </a:xfrm>
        </p:spPr>
        <p:txBody>
          <a:bodyPr vert="horz" wrap="square" lIns="0" tIns="0" rIns="0" bIns="0" rtlCol="0" anchor="t">
            <a:normAutofit/>
          </a:bodyPr>
          <a:lstStyle/>
          <a:p>
            <a:r>
              <a:rPr lang="en-US" sz="1600" dirty="0"/>
              <a:t>The project has a naturally ambitious scope, as it is intended to be developed, utilized, and tested by students from our university. Due to its educational nature, there is the option to extend the timeline as needed, guaranteeing comprehensive development and integration. This approach also facilitates the ongoing assimilation and incorporation of cutting-edge technologies and tools, thereby augmenting the project's pertinence and efficacy as time progresses.</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46084" r="22916"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29" name="Group 28">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30"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4" name="Oval 33">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7167009" cy="2986234"/>
          </a:xfrm>
        </p:spPr>
        <p:txBody>
          <a:bodyPr vert="horz" wrap="square" lIns="0" tIns="0" rIns="0" bIns="0" rtlCol="0" anchor="b" anchorCtr="0">
            <a:normAutofit/>
          </a:bodyPr>
          <a:lstStyle/>
          <a:p>
            <a:pPr>
              <a:lnSpc>
                <a:spcPct val="100000"/>
              </a:lnSpc>
            </a:pPr>
            <a:r>
              <a:rPr lang="en-US" dirty="0"/>
              <a:t>Working Prototype</a:t>
            </a:r>
            <a:endParaRPr lang="en-US"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4745037" cy="535542"/>
          </a:xfrm>
        </p:spPr>
        <p:txBody>
          <a:bodyPr vert="horz" wrap="square" lIns="0" tIns="0" rIns="0" bIns="0" rtlCol="0">
            <a:normAutofit/>
          </a:bodyPr>
          <a:lstStyle/>
          <a:p>
            <a:pPr marL="0" indent="0">
              <a:lnSpc>
                <a:spcPct val="100000"/>
              </a:lnSpc>
              <a:buNone/>
            </a:pPr>
            <a:r>
              <a:rPr lang="en-US" kern="1200" dirty="0">
                <a:latin typeface="+mn-lt"/>
                <a:ea typeface="+mn-ea"/>
                <a:cs typeface="+mn-cs"/>
              </a:rPr>
              <a:t>https://students-manager.website/</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560021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{53873BA2-12E1-479A-8157-E1B8EE734E58}tf33713516_win32</Template>
  <TotalTime>125</TotalTime>
  <Words>346</Words>
  <Application>Microsoft Office PowerPoint</Application>
  <PresentationFormat>Widescreen</PresentationFormat>
  <Paragraphs>49</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Gill Sans MT</vt:lpstr>
      <vt:lpstr>Söhne</vt:lpstr>
      <vt:lpstr>Walbaum Display</vt:lpstr>
      <vt:lpstr>3DFloatVTI</vt:lpstr>
      <vt:lpstr>The Learning Journey</vt:lpstr>
      <vt:lpstr>The problem</vt:lpstr>
      <vt:lpstr>The reason</vt:lpstr>
      <vt:lpstr>Suggestopedia is a teaching methodology that is based on the belief that creating a positive and comfortable learning environment can reduce the psychological barriers that hinder learning. This, in turn, enhances the ability to acquire new knowledge.</vt:lpstr>
      <vt:lpstr>Ultimate Solution</vt:lpstr>
      <vt:lpstr>The Competitors </vt:lpstr>
      <vt:lpstr>PowerPoint Presentation</vt:lpstr>
      <vt:lpstr>Innovation</vt:lpstr>
      <vt:lpstr>Working Prototype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Yordanov, Yordan (Varna) BGR</dc:creator>
  <cp:lastModifiedBy>Yordanov, Yordan (Varna) BGR</cp:lastModifiedBy>
  <cp:revision>16</cp:revision>
  <dcterms:created xsi:type="dcterms:W3CDTF">2023-12-08T06:52:48Z</dcterms:created>
  <dcterms:modified xsi:type="dcterms:W3CDTF">2023-12-08T13:48:43Z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